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4" r:id="rId3"/>
    <p:sldId id="258" r:id="rId4"/>
    <p:sldId id="268" r:id="rId5"/>
    <p:sldId id="265" r:id="rId6"/>
    <p:sldId id="266" r:id="rId7"/>
    <p:sldId id="267" r:id="rId8"/>
    <p:sldId id="269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91750-CF02-459F-9287-0F74344D45AC}" type="datetimeFigureOut">
              <a:rPr lang="et-EE" smtClean="0"/>
              <a:t>06.04.2021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7A10C-965E-49F1-AFAD-0F69E35074A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37520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3934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c3fed2dbc7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c3fed2dbc7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5460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juhtslaidi alapealkirja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B1E-C753-45E4-A012-A420DAA35D25}" type="datetimeFigureOut">
              <a:rPr lang="et-EE" smtClean="0"/>
              <a:t>06.04.2021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4186-7689-4B37-A703-8B7BE359E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2208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B1E-C753-45E4-A012-A420DAA35D25}" type="datetimeFigureOut">
              <a:rPr lang="et-EE" smtClean="0"/>
              <a:t>06.04.2021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4186-7689-4B37-A703-8B7BE359E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3482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B1E-C753-45E4-A012-A420DAA35D25}" type="datetimeFigureOut">
              <a:rPr lang="et-EE" smtClean="0"/>
              <a:t>06.04.2021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4186-7689-4B37-A703-8B7BE359E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31742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t" smtClean="0"/>
              <a:pPr/>
              <a:t>‹#›</a:t>
            </a:fld>
            <a:endParaRPr lang="et"/>
          </a:p>
        </p:txBody>
      </p:sp>
    </p:spTree>
    <p:extLst>
      <p:ext uri="{BB962C8B-B14F-4D97-AF65-F5344CB8AC3E}">
        <p14:creationId xmlns:p14="http://schemas.microsoft.com/office/powerpoint/2010/main" val="190619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B1E-C753-45E4-A012-A420DAA35D25}" type="datetimeFigureOut">
              <a:rPr lang="et-EE" smtClean="0"/>
              <a:t>06.04.2021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4186-7689-4B37-A703-8B7BE359E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389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B1E-C753-45E4-A012-A420DAA35D25}" type="datetimeFigureOut">
              <a:rPr lang="et-EE" smtClean="0"/>
              <a:t>06.04.2021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4186-7689-4B37-A703-8B7BE359E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0998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B1E-C753-45E4-A012-A420DAA35D25}" type="datetimeFigureOut">
              <a:rPr lang="et-EE" smtClean="0"/>
              <a:t>06.04.2021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4186-7689-4B37-A703-8B7BE359E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5024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B1E-C753-45E4-A012-A420DAA35D25}" type="datetimeFigureOut">
              <a:rPr lang="et-EE" smtClean="0"/>
              <a:t>06.04.2021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4186-7689-4B37-A703-8B7BE359E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8185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B1E-C753-45E4-A012-A420DAA35D25}" type="datetimeFigureOut">
              <a:rPr lang="et-EE" smtClean="0"/>
              <a:t>06.04.2021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4186-7689-4B37-A703-8B7BE359E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473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B1E-C753-45E4-A012-A420DAA35D25}" type="datetimeFigureOut">
              <a:rPr lang="et-EE" smtClean="0"/>
              <a:t>06.04.2021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4186-7689-4B37-A703-8B7BE359E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2522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B1E-C753-45E4-A012-A420DAA35D25}" type="datetimeFigureOut">
              <a:rPr lang="et-EE" smtClean="0"/>
              <a:t>06.04.2021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4186-7689-4B37-A703-8B7BE359E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7975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B1E-C753-45E4-A012-A420DAA35D25}" type="datetimeFigureOut">
              <a:rPr lang="et-EE" smtClean="0"/>
              <a:t>06.04.2021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4186-7689-4B37-A703-8B7BE359E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1874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E7B1E-C753-45E4-A012-A420DAA35D25}" type="datetimeFigureOut">
              <a:rPr lang="et-EE" smtClean="0"/>
              <a:t>06.04.2021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F4186-7689-4B37-A703-8B7BE359E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847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lgulinna.weebl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way.office.com/8WZ4l7zY89oOSZXf?ref=Link" TargetMode="External"/><Relationship Id="rId2" Type="http://schemas.openxmlformats.org/officeDocument/2006/relationships/hyperlink" Target="mailto:kart.kaesel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S6DiTBUvJ1MDoNbj6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way.office.com/8WZ4l7zY89oOSZXf?ref=Lin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eaasi.e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599" y="2717074"/>
            <a:ext cx="11537733" cy="106175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t-EE" dirty="0" smtClean="0"/>
              <a:t>VAIMNE TERVIS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3778832"/>
            <a:ext cx="11360800" cy="140712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lvl="0">
              <a:spcBef>
                <a:spcPts val="0"/>
              </a:spcBef>
            </a:pPr>
            <a:r>
              <a:rPr lang="et-EE" dirty="0" smtClean="0"/>
              <a:t>INIMENE TEISTE INIMESTE HULGAS. SOTSIAALNE ÄREVUS. ISIKSUSE PROBLEEMID</a:t>
            </a:r>
          </a:p>
          <a:p>
            <a:pPr lvl="0">
              <a:spcBef>
                <a:spcPts val="0"/>
              </a:spcBef>
            </a:pPr>
            <a:endParaRPr lang="et-EE" dirty="0" smtClean="0"/>
          </a:p>
          <a:p>
            <a:pPr>
              <a:spcBef>
                <a:spcPts val="0"/>
              </a:spcBef>
            </a:pPr>
            <a:r>
              <a:rPr lang="et-EE" dirty="0" smtClean="0">
                <a:hlinkClick r:id="rId3"/>
              </a:rPr>
              <a:t>www.pelgulinna.weebly.com</a:t>
            </a:r>
            <a:r>
              <a:rPr lang="et-EE" dirty="0" smtClean="0"/>
              <a:t> </a:t>
            </a:r>
            <a:endParaRPr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76800" y="190667"/>
            <a:ext cx="2776533" cy="7636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0" y="1"/>
            <a:ext cx="4000000" cy="492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t" sz="1600">
                <a:solidFill>
                  <a:schemeClr val="dk1"/>
                </a:solidFill>
              </a:rPr>
              <a:t> 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03200" y="203201"/>
            <a:ext cx="4000000" cy="492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t" sz="1600">
                <a:solidFill>
                  <a:schemeClr val="dk1"/>
                </a:solidFill>
              </a:rPr>
              <a:t> 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0" y="1"/>
            <a:ext cx="4000000" cy="492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t" sz="1600">
                <a:solidFill>
                  <a:schemeClr val="dk1"/>
                </a:solidFill>
              </a:rPr>
              <a:t> </a:t>
            </a:r>
            <a:endParaRPr sz="1600">
              <a:solidFill>
                <a:schemeClr val="dk1"/>
              </a:solidFill>
            </a:endParaRPr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30" y="435495"/>
            <a:ext cx="1889774" cy="277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15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006737" cy="993412"/>
          </a:xfrm>
        </p:spPr>
        <p:txBody>
          <a:bodyPr/>
          <a:lstStyle/>
          <a:p>
            <a:r>
              <a:rPr lang="et-EE" dirty="0" smtClean="0"/>
              <a:t>Tasakaal ( mittejooga) 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1776549" y="5656218"/>
            <a:ext cx="6152606" cy="4271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dirty="0"/>
          </a:p>
        </p:txBody>
      </p:sp>
      <p:pic>
        <p:nvPicPr>
          <p:cNvPr id="9" name="Sisu kohatäide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65673" y="260441"/>
            <a:ext cx="2247900" cy="3371850"/>
          </a:xfrm>
          <a:prstGeom prst="rect">
            <a:avLst/>
          </a:prstGeom>
        </p:spPr>
      </p:pic>
      <p:pic>
        <p:nvPicPr>
          <p:cNvPr id="1026" name="Picture 2" descr="https://i.pinimg.com/564x/f9/4b/a0/f94ba0e84db78af9546e54afc4782f9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98" y="1476103"/>
            <a:ext cx="6221603" cy="466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281851" y="4245429"/>
            <a:ext cx="34317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HARJUTUS: VAATA IGA SEKTOR ÜKSHAAVAL LÄBI JA VÄRVI KESKELT ALATES NIIMITU KIHTI, KUI PALJU SA SELLE SEKTORIGA RAHUL OLED ( 0-10, 0 ON SEES KESKEL).</a:t>
            </a:r>
          </a:p>
          <a:p>
            <a:r>
              <a:rPr lang="et-EE" dirty="0" smtClean="0"/>
              <a:t>KAS LOPERDAB VÕI VEEREB?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634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Lõpetame kursuse</a:t>
            </a:r>
            <a:endParaRPr lang="et-EE" dirty="0"/>
          </a:p>
        </p:txBody>
      </p:sp>
      <p:sp>
        <p:nvSpPr>
          <p:cNvPr id="5" name="Sisu kohatäide 4"/>
          <p:cNvSpPr>
            <a:spLocks noGrp="1"/>
          </p:cNvSpPr>
          <p:nvPr>
            <p:ph idx="1"/>
          </p:nvPr>
        </p:nvSpPr>
        <p:spPr>
          <a:xfrm>
            <a:off x="838200" y="1476103"/>
            <a:ext cx="10515600" cy="4700860"/>
          </a:xfrm>
        </p:spPr>
        <p:txBody>
          <a:bodyPr>
            <a:normAutofit/>
          </a:bodyPr>
          <a:lstStyle/>
          <a:p>
            <a:r>
              <a:rPr lang="et-EE" dirty="0" smtClean="0"/>
              <a:t>Täna panen välja kursuse arvestused. Kui näed A-d, ole rahul ja õnnelik, tänan sind osalemast.</a:t>
            </a:r>
          </a:p>
          <a:p>
            <a:r>
              <a:rPr lang="et-EE" dirty="0" smtClean="0"/>
              <a:t>Kelle tulemus ei ole piisav, märgin selle märkega MA ja lisaülesanded koos tähtajaga.</a:t>
            </a:r>
          </a:p>
          <a:p>
            <a:r>
              <a:rPr lang="et-EE" dirty="0" smtClean="0"/>
              <a:t>Minu käes olevad tunnitööd jõuavad teieni hiljemalt jaanipäevaks</a:t>
            </a:r>
            <a:r>
              <a:rPr lang="et-EE" dirty="0" smtClean="0">
                <a:sym typeface="Wingdings" panose="05000000000000000000" pitchFamily="2" charset="2"/>
              </a:rPr>
              <a:t></a:t>
            </a:r>
          </a:p>
          <a:p>
            <a:endParaRPr lang="et-EE" dirty="0">
              <a:sym typeface="Wingdings" panose="05000000000000000000" pitchFamily="2" charset="2"/>
            </a:endParaRPr>
          </a:p>
          <a:p>
            <a:r>
              <a:rPr lang="et-EE" dirty="0" smtClean="0">
                <a:sym typeface="Wingdings" panose="05000000000000000000" pitchFamily="2" charset="2"/>
              </a:rPr>
              <a:t>Kui sul tekib mingi küsimus, takistus, olukord mida on vaja arutada, siis võta ühendust koolipsühholoogiga </a:t>
            </a:r>
            <a:r>
              <a:rPr lang="et-EE" dirty="0" smtClean="0">
                <a:sym typeface="Wingdings" panose="05000000000000000000" pitchFamily="2" charset="2"/>
                <a:hlinkClick r:id="rId2"/>
              </a:rPr>
              <a:t>kart.kaesel@gmail.com</a:t>
            </a:r>
            <a:endParaRPr lang="et-EE" dirty="0" smtClean="0">
              <a:sym typeface="Wingdings" panose="05000000000000000000" pitchFamily="2" charset="2"/>
            </a:endParaRPr>
          </a:p>
          <a:p>
            <a:r>
              <a:rPr lang="et-EE" dirty="0" smtClean="0">
                <a:sym typeface="Wingdings" panose="05000000000000000000" pitchFamily="2" charset="2"/>
              </a:rPr>
              <a:t>Muul ajal  - </a:t>
            </a:r>
            <a:r>
              <a:rPr lang="et-EE" dirty="0" err="1" smtClean="0">
                <a:sym typeface="Wingdings" panose="05000000000000000000" pitchFamily="2" charset="2"/>
              </a:rPr>
              <a:t>let`s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sway</a:t>
            </a:r>
            <a:r>
              <a:rPr lang="et-EE" dirty="0" smtClean="0">
                <a:sym typeface="Wingdings" panose="05000000000000000000" pitchFamily="2" charset="2"/>
              </a:rPr>
              <a:t>! Võngume! </a:t>
            </a:r>
          </a:p>
          <a:p>
            <a:r>
              <a:rPr lang="et-EE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hlinkClick r:id="rId3"/>
              </a:rPr>
              <a:t>https</a:t>
            </a:r>
            <a:r>
              <a:rPr lang="et-EE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hlinkClick r:id="rId3"/>
              </a:rPr>
              <a:t>://sway.office.com/8WZ4l7zY89oOSZXf?ref=Link</a:t>
            </a:r>
            <a:r>
              <a:rPr lang="et-EE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2205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l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7127" y="303701"/>
            <a:ext cx="2780017" cy="762066"/>
          </a:xfrm>
          <a:prstGeom prst="rect">
            <a:avLst/>
          </a:prstGeom>
        </p:spPr>
      </p:pic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Eelmise tunni lõpus:</a:t>
            </a:r>
            <a:endParaRPr lang="et-EE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360800" cy="3975893"/>
          </a:xfrm>
        </p:spPr>
        <p:txBody>
          <a:bodyPr>
            <a:normAutofit/>
          </a:bodyPr>
          <a:lstStyle/>
          <a:p>
            <a:pPr marL="152396" indent="0" fontAlgn="base">
              <a:buNone/>
            </a:pPr>
            <a:r>
              <a:rPr lang="et-EE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Võtsin </a:t>
            </a:r>
            <a:r>
              <a:rPr lang="et-EE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aega, et küsida õpilastelt, kuidas neil päriselt läheb ja kuidas nad end tunnevad</a:t>
            </a:r>
            <a:r>
              <a:rPr lang="et-EE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</a:t>
            </a:r>
          </a:p>
          <a:p>
            <a:pPr marL="152396" indent="0" fontAlgn="base">
              <a:buNone/>
            </a:pPr>
            <a:endParaRPr lang="et-EE" dirty="0"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152396" indent="0" fontAlgn="base">
              <a:buNone/>
            </a:pPr>
            <a:r>
              <a:rPr lang="et-EE" dirty="0">
                <a:hlinkClick r:id="rId3"/>
              </a:rPr>
              <a:t>https://</a:t>
            </a:r>
            <a:r>
              <a:rPr lang="et-EE" dirty="0" smtClean="0">
                <a:hlinkClick r:id="rId3"/>
              </a:rPr>
              <a:t>forms.gle/S6DiTBUvJ1MDoNbj6</a:t>
            </a:r>
            <a:r>
              <a:rPr lang="et-EE" dirty="0" smtClean="0"/>
              <a:t> </a:t>
            </a:r>
          </a:p>
          <a:p>
            <a:pPr marL="152396" indent="0" fontAlgn="base">
              <a:buNone/>
            </a:pPr>
            <a:endParaRPr lang="et-EE" dirty="0"/>
          </a:p>
          <a:p>
            <a:pPr marL="152396" indent="0" fontAlgn="base">
              <a:buNone/>
            </a:pPr>
            <a:r>
              <a:rPr lang="et-EE" dirty="0" smtClean="0"/>
              <a:t>13 õpilast vastas.</a:t>
            </a:r>
            <a:endParaRPr lang="et-EE" dirty="0"/>
          </a:p>
          <a:p>
            <a:pPr marL="152396" indent="0" fontAlgn="base">
              <a:buNone/>
            </a:pPr>
            <a:r>
              <a:rPr lang="et-EE" dirty="0" smtClean="0"/>
              <a:t>Aitäh osalemast.</a:t>
            </a:r>
          </a:p>
          <a:p>
            <a:pPr marL="152396" indent="0" fontAlgn="base">
              <a:buNone/>
            </a:pPr>
            <a:endParaRPr lang="et-EE" dirty="0"/>
          </a:p>
          <a:p>
            <a:pPr marL="152396" indent="0" fontAlgn="base">
              <a:buNone/>
            </a:pPr>
            <a:r>
              <a:rPr lang="et-EE" dirty="0" smtClean="0"/>
              <a:t>Aga teised?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7834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800" cy="107867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buSzPts val="990"/>
            </a:pPr>
            <a:r>
              <a:rPr lang="et-EE" sz="3227" dirty="0" smtClean="0">
                <a:latin typeface="Calibri"/>
                <a:ea typeface="Calibri"/>
                <a:cs typeface="Calibri"/>
                <a:sym typeface="Calibri"/>
              </a:rPr>
              <a:t>I Kuidas arvestuse saab? Lihtsalt saab. </a:t>
            </a:r>
            <a:endParaRPr sz="3227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415600" y="1242801"/>
            <a:ext cx="11360800" cy="550436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342900" indent="-342900">
              <a:lnSpc>
                <a:spcPct val="100000"/>
              </a:lnSpc>
              <a:buClr>
                <a:schemeClr val="dk1"/>
              </a:buClr>
              <a:buSzPts val="1100"/>
              <a:buAutoNum type="alphaLcParenR"/>
            </a:pPr>
            <a:r>
              <a:rPr lang="et-EE" sz="18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Oled kaasa töötanud ja esitanud töid</a:t>
            </a:r>
          </a:p>
          <a:p>
            <a:pPr marL="342900" indent="-342900">
              <a:lnSpc>
                <a:spcPct val="100000"/>
              </a:lnSpc>
              <a:buClr>
                <a:schemeClr val="dk1"/>
              </a:buClr>
              <a:buSzPts val="1100"/>
              <a:buAutoNum type="alphaLcParenR"/>
            </a:pPr>
            <a:r>
              <a:rPr lang="et-EE" sz="18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Oled vahepeal kadunud, siiski esitanud töid – arutame omavahel</a:t>
            </a:r>
          </a:p>
          <a:p>
            <a:pPr marL="342900" indent="-342900">
              <a:lnSpc>
                <a:spcPct val="100000"/>
              </a:lnSpc>
              <a:buClr>
                <a:schemeClr val="dk1"/>
              </a:buClr>
              <a:buSzPts val="1100"/>
              <a:buAutoNum type="alphaLcParenR"/>
            </a:pPr>
            <a:r>
              <a:rPr lang="et-EE" sz="18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Oled täiesti kadunud – ei saa sellisel moel arvestust, tuleb arutada</a:t>
            </a:r>
          </a:p>
          <a:p>
            <a:pPr marL="342900" indent="-342900">
              <a:lnSpc>
                <a:spcPct val="100000"/>
              </a:lnSpc>
              <a:buClr>
                <a:schemeClr val="dk1"/>
              </a:buClr>
              <a:buSzPts val="1100"/>
              <a:buAutoNum type="alphaLcParenR"/>
            </a:pPr>
            <a:endParaRPr lang="et-EE" sz="1800" dirty="0" smtClean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342900" indent="-342900">
              <a:lnSpc>
                <a:spcPct val="100000"/>
              </a:lnSpc>
              <a:buClr>
                <a:schemeClr val="dk1"/>
              </a:buClr>
              <a:buSzPts val="1100"/>
              <a:buAutoNum type="alphaLcParenR"/>
            </a:pPr>
            <a:endParaRPr lang="et-EE" sz="1800" dirty="0" smtClean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endParaRPr lang="et-EE" sz="18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endParaRPr lang="et-EE" sz="1800" dirty="0" smtClean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endParaRPr lang="et-EE" sz="18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endParaRPr sz="18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t-EE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II Kuidas hoida tervist ja heaolu?</a:t>
            </a: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t-EE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hlinkClick r:id="rId3"/>
              </a:rPr>
              <a:t>https://</a:t>
            </a:r>
            <a:r>
              <a:rPr lang="et-EE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hlinkClick r:id="rId3"/>
              </a:rPr>
              <a:t>sway.office.com/8WZ4l7zY89oOSZXf?ref=Link</a:t>
            </a:r>
            <a:r>
              <a:rPr lang="et-EE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endParaRPr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99867" y="479200"/>
            <a:ext cx="2776533" cy="7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thumbnailImage?imageId=zzv-jRtCzYCX7r&amp;width=600&amp;height=180&amp;isPreview=fal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060" y="5040012"/>
            <a:ext cx="3466751" cy="104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65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VAIMSE TERVISE TEGURID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Kõige </a:t>
            </a:r>
            <a:r>
              <a:rPr lang="et-EE" dirty="0"/>
              <a:t>parem info </a:t>
            </a:r>
            <a:r>
              <a:rPr lang="et-EE" dirty="0">
                <a:hlinkClick r:id="rId2"/>
              </a:rPr>
              <a:t>https://peaasi.ee</a:t>
            </a:r>
            <a:r>
              <a:rPr lang="et-EE" dirty="0" smtClean="0">
                <a:hlinkClick r:id="rId2"/>
              </a:rPr>
              <a:t>/</a:t>
            </a:r>
            <a:r>
              <a:rPr lang="et-EE" dirty="0" smtClean="0"/>
              <a:t> avalehel</a:t>
            </a:r>
          </a:p>
          <a:p>
            <a:endParaRPr lang="et-EE" dirty="0"/>
          </a:p>
          <a:p>
            <a:r>
              <a:rPr lang="et-EE" dirty="0" smtClean="0"/>
              <a:t>Enne vaatame põhjuseid – miks tasakaal kaob?</a:t>
            </a:r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973" y="3398382"/>
            <a:ext cx="4626564" cy="315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63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1. Geneetilised tegurid on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Kõik, millel on geneetiline taust</a:t>
            </a:r>
          </a:p>
          <a:p>
            <a:r>
              <a:rPr lang="et-EE" dirty="0"/>
              <a:t>Välimus, füüsilised eeldused</a:t>
            </a:r>
          </a:p>
          <a:p>
            <a:r>
              <a:rPr lang="et-EE" dirty="0"/>
              <a:t>Vaimsete võimete baastase</a:t>
            </a:r>
          </a:p>
          <a:p>
            <a:r>
              <a:rPr lang="et-EE" dirty="0"/>
              <a:t>Erianded ja võimekused</a:t>
            </a:r>
          </a:p>
          <a:p>
            <a:r>
              <a:rPr lang="et-EE" dirty="0"/>
              <a:t>Temperament, isikukse baasomadused</a:t>
            </a:r>
          </a:p>
          <a:p>
            <a:r>
              <a:rPr lang="et-EE" dirty="0"/>
              <a:t>Erutus- ja pidurdusprotsessi kiirus</a:t>
            </a:r>
          </a:p>
          <a:p>
            <a:r>
              <a:rPr lang="et-EE" dirty="0"/>
              <a:t>Tervislik seisund (pärilikud haigused)</a:t>
            </a:r>
          </a:p>
          <a:p>
            <a:r>
              <a:rPr lang="et-EE" dirty="0"/>
              <a:t>Lapse arengu eripärad , tihti </a:t>
            </a:r>
            <a:r>
              <a:rPr lang="et-EE" dirty="0" smtClean="0"/>
              <a:t>diagnoosimata</a:t>
            </a:r>
          </a:p>
          <a:p>
            <a:r>
              <a:rPr lang="et-EE" dirty="0" smtClean="0"/>
              <a:t>jne</a:t>
            </a:r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4110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2. Keskkonnategurid on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Perekond – kasvukeskkond ja kasvatusvõtted</a:t>
            </a:r>
          </a:p>
          <a:p>
            <a:r>
              <a:rPr lang="et-EE" dirty="0"/>
              <a:t>Ühiskond  - riigi </a:t>
            </a:r>
            <a:r>
              <a:rPr lang="et-EE" dirty="0" err="1"/>
              <a:t>perepoliitikia</a:t>
            </a:r>
            <a:r>
              <a:rPr lang="et-EE" dirty="0"/>
              <a:t>, pere toimetulek</a:t>
            </a:r>
          </a:p>
          <a:p>
            <a:r>
              <a:rPr lang="et-EE" dirty="0"/>
              <a:t>Kool ja lasteaed, haridusasutused</a:t>
            </a:r>
          </a:p>
          <a:p>
            <a:r>
              <a:rPr lang="et-EE" dirty="0"/>
              <a:t>Eakaaslased  ja sõbrad</a:t>
            </a:r>
          </a:p>
          <a:p>
            <a:r>
              <a:rPr lang="et-EE" dirty="0"/>
              <a:t>Internet ja meedia - virtuaalmaailm</a:t>
            </a:r>
          </a:p>
          <a:p>
            <a:r>
              <a:rPr lang="et-EE" dirty="0"/>
              <a:t>Elukeskkond, linnaosa, elutingimused</a:t>
            </a:r>
          </a:p>
          <a:p>
            <a:r>
              <a:rPr lang="et-EE" dirty="0"/>
              <a:t>Ökoloogiline keskkond</a:t>
            </a:r>
          </a:p>
          <a:p>
            <a:r>
              <a:rPr lang="et-EE" dirty="0"/>
              <a:t> …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3721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3. Muud tegurid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smtClean="0"/>
              <a:t>Juhtumised</a:t>
            </a:r>
          </a:p>
          <a:p>
            <a:r>
              <a:rPr lang="et-EE" dirty="0" smtClean="0"/>
              <a:t>Õnnetused</a:t>
            </a:r>
          </a:p>
          <a:p>
            <a:r>
              <a:rPr lang="et-EE" dirty="0" smtClean="0"/>
              <a:t>Õnnelikud juhused</a:t>
            </a:r>
          </a:p>
          <a:p>
            <a:r>
              <a:rPr lang="et-EE" dirty="0" smtClean="0"/>
              <a:t>Kaotused</a:t>
            </a:r>
          </a:p>
          <a:p>
            <a:r>
              <a:rPr lang="et-EE" dirty="0" smtClean="0"/>
              <a:t>Leidmised</a:t>
            </a:r>
          </a:p>
          <a:p>
            <a:r>
              <a:rPr lang="et-EE" dirty="0" smtClean="0"/>
              <a:t>Saatus? </a:t>
            </a:r>
          </a:p>
          <a:p>
            <a:endParaRPr lang="et-EE" dirty="0"/>
          </a:p>
          <a:p>
            <a:pPr marL="0" indent="0">
              <a:buNone/>
            </a:pPr>
            <a:r>
              <a:rPr lang="et-EE" dirty="0" smtClean="0"/>
              <a:t>Kõik need ( 1, 2 ja 3) mängivad rolli vaimse tervise teemadel – kas me jääme haigeks (depressioon, ärevushäired, alkoholism, käitumishäired jne) või ei jää. Millist abi ja millal me saame? Kuidas ise välja rabeleme. ISE jääb. </a:t>
            </a:r>
            <a:r>
              <a:rPr lang="et-EE" dirty="0" err="1" smtClean="0"/>
              <a:t>ISEle</a:t>
            </a:r>
            <a:r>
              <a:rPr lang="et-EE" dirty="0" smtClean="0"/>
              <a:t> on abiks terapeudid, teraapiad, </a:t>
            </a:r>
            <a:r>
              <a:rPr lang="et-EE" dirty="0" err="1" smtClean="0"/>
              <a:t>kootsid</a:t>
            </a:r>
            <a:r>
              <a:rPr lang="et-EE" dirty="0" smtClean="0"/>
              <a:t>, psühholoogid, kirik, muud usumehed, tegevused tasakaalu leidmiseks. </a:t>
            </a:r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2241" y="854256"/>
            <a:ext cx="4587376" cy="312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71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Noorukite psüühikahäired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423850"/>
            <a:ext cx="10515600" cy="5342709"/>
          </a:xfrm>
        </p:spPr>
        <p:txBody>
          <a:bodyPr>
            <a:normAutofit lnSpcReduction="10000"/>
          </a:bodyPr>
          <a:lstStyle/>
          <a:p>
            <a:r>
              <a:rPr lang="et-EE" dirty="0" smtClean="0"/>
              <a:t>Ärevus ja ärevushäired – sotsiaalfoobia (koolitõrge), paanikahäire, </a:t>
            </a:r>
            <a:r>
              <a:rPr lang="et-EE" dirty="0" err="1" smtClean="0"/>
              <a:t>obsessiiv-kompulsiivne</a:t>
            </a:r>
            <a:r>
              <a:rPr lang="et-EE" dirty="0" smtClean="0"/>
              <a:t> häire OCD e sundkäitumine, posttraumaatiline stressihäire (peale suurt õnnetust, rünnet, traumat)</a:t>
            </a:r>
          </a:p>
          <a:p>
            <a:r>
              <a:rPr lang="et-EE" dirty="0" smtClean="0"/>
              <a:t>Meeleolu kõikumine ja meeleoluhäired  - depressioon, bipolaarne meeleoluhäire. NB noorukite meeleolukõikumine on normaalne. Mõnikord toob kaasa ennasthävitava käitumise ja suitsiidi</a:t>
            </a:r>
          </a:p>
          <a:p>
            <a:r>
              <a:rPr lang="et-EE" dirty="0" smtClean="0"/>
              <a:t>Aktiivsus- ja tähelepanuhäire </a:t>
            </a:r>
          </a:p>
          <a:p>
            <a:r>
              <a:rPr lang="et-EE" dirty="0" smtClean="0"/>
              <a:t>Käitumishäire (algab kiindumissuhte häirest)</a:t>
            </a:r>
          </a:p>
          <a:p>
            <a:r>
              <a:rPr lang="et-EE" dirty="0" smtClean="0"/>
              <a:t>Autismispektri häired (</a:t>
            </a:r>
            <a:r>
              <a:rPr lang="et-EE" dirty="0" err="1" smtClean="0"/>
              <a:t>Aspergeri</a:t>
            </a:r>
            <a:r>
              <a:rPr lang="et-EE" dirty="0" smtClean="0"/>
              <a:t> sündroom)</a:t>
            </a:r>
          </a:p>
          <a:p>
            <a:r>
              <a:rPr lang="et-EE" dirty="0" smtClean="0"/>
              <a:t>Söömishäired (</a:t>
            </a:r>
            <a:r>
              <a:rPr lang="et-EE" dirty="0" err="1" smtClean="0"/>
              <a:t>anoreksia</a:t>
            </a:r>
            <a:r>
              <a:rPr lang="et-EE" dirty="0" smtClean="0"/>
              <a:t>, </a:t>
            </a:r>
            <a:r>
              <a:rPr lang="et-EE" dirty="0" err="1" smtClean="0"/>
              <a:t>buliimia</a:t>
            </a:r>
            <a:r>
              <a:rPr lang="et-EE" dirty="0" smtClean="0"/>
              <a:t>, </a:t>
            </a:r>
            <a:r>
              <a:rPr lang="et-EE" dirty="0" err="1" smtClean="0"/>
              <a:t>segatüüpi</a:t>
            </a:r>
            <a:r>
              <a:rPr lang="et-EE" dirty="0" smtClean="0"/>
              <a:t>)</a:t>
            </a:r>
          </a:p>
          <a:p>
            <a:r>
              <a:rPr lang="et-EE" dirty="0" err="1" smtClean="0"/>
              <a:t>Psühhoaktiivsetest</a:t>
            </a:r>
            <a:r>
              <a:rPr lang="et-EE" dirty="0" smtClean="0"/>
              <a:t> häiretest tingitud probleemid (alkohol, narkootikumid, nikotiin, retseptiravimid – dr </a:t>
            </a:r>
            <a:r>
              <a:rPr lang="et-EE" dirty="0" err="1" smtClean="0"/>
              <a:t>House</a:t>
            </a:r>
            <a:r>
              <a:rPr lang="et-EE" dirty="0" smtClean="0"/>
              <a:t>, dr Freud)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1584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Uurimine ja ravi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463040"/>
            <a:ext cx="10657114" cy="5081451"/>
          </a:xfrm>
        </p:spPr>
        <p:txBody>
          <a:bodyPr>
            <a:normAutofit/>
          </a:bodyPr>
          <a:lstStyle/>
          <a:p>
            <a:r>
              <a:rPr lang="et-EE" dirty="0" smtClean="0"/>
              <a:t>Probleemide püsimisel tuleb teha korralikud uuringud kliinilise psühholoogi juures, diagnoosi kinnitab psühhiaater (arst)</a:t>
            </a:r>
          </a:p>
          <a:p>
            <a:r>
              <a:rPr lang="et-EE" dirty="0" smtClean="0"/>
              <a:t>Koolis ja mujal hariduses, oma kodus, sõprade hulgas – ei diagnoosi</a:t>
            </a:r>
          </a:p>
          <a:p>
            <a:r>
              <a:rPr lang="et-EE" dirty="0" smtClean="0"/>
              <a:t>Ravi ehk teraapia peaks olema tabletid, </a:t>
            </a:r>
            <a:r>
              <a:rPr lang="et-EE" dirty="0" err="1" smtClean="0"/>
              <a:t>psühhoteraapia</a:t>
            </a:r>
            <a:r>
              <a:rPr lang="et-EE" dirty="0" smtClean="0"/>
              <a:t> (arutamine, analüüs, läbitöötamine) ja tegevusteraapiad koos</a:t>
            </a:r>
          </a:p>
          <a:p>
            <a:r>
              <a:rPr lang="et-EE" dirty="0" smtClean="0"/>
              <a:t>Tegevusteraapiaid on kõige rohkem – loomateraapia, muinasjututeraapia, kunstiteraapia, muusikateraapia, </a:t>
            </a:r>
            <a:r>
              <a:rPr lang="et-EE" dirty="0" err="1" smtClean="0"/>
              <a:t>biblioteraapia</a:t>
            </a:r>
            <a:r>
              <a:rPr lang="et-EE" dirty="0" smtClean="0"/>
              <a:t>, liiva- ja saviteraapia jne - loovterapeudi väljaõpe Tallinna Ülikoolis</a:t>
            </a:r>
          </a:p>
          <a:p>
            <a:r>
              <a:rPr lang="et-EE" dirty="0" smtClean="0"/>
              <a:t>Rohkem väljaõpet vajavad traumateraapia, kriisiteraapia, pereteraapia</a:t>
            </a:r>
          </a:p>
          <a:p>
            <a:r>
              <a:rPr lang="et-EE" dirty="0" smtClean="0"/>
              <a:t>Ravi võib olla ambulatoorne või kodune; individuaalne või rühmas; pereteraapia vormis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8750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577</Words>
  <Application>Microsoft Office PowerPoint</Application>
  <PresentationFormat>Laiekraan</PresentationFormat>
  <Paragraphs>87</Paragraphs>
  <Slides>11</Slides>
  <Notes>2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Office'i kujundus</vt:lpstr>
      <vt:lpstr>VAIMNE TERVIS</vt:lpstr>
      <vt:lpstr>Eelmise tunni lõpus:</vt:lpstr>
      <vt:lpstr>I Kuidas arvestuse saab? Lihtsalt saab. </vt:lpstr>
      <vt:lpstr>VAIMSE TERVISE TEGURID</vt:lpstr>
      <vt:lpstr>1. Geneetilised tegurid on</vt:lpstr>
      <vt:lpstr>2. Keskkonnategurid on</vt:lpstr>
      <vt:lpstr>3. Muud tegurid</vt:lpstr>
      <vt:lpstr>Noorukite psüühikahäired</vt:lpstr>
      <vt:lpstr>Uurimine ja ravi</vt:lpstr>
      <vt:lpstr>Tasakaal ( mittejooga) </vt:lpstr>
      <vt:lpstr>Lõpetame kursuse</vt:lpstr>
    </vt:vector>
  </TitlesOfParts>
  <Company>Tallinna Haridusamet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VAIMNE TERVIS</dc:title>
  <dc:creator>kasutaja</dc:creator>
  <cp:lastModifiedBy>kasutaja</cp:lastModifiedBy>
  <cp:revision>9</cp:revision>
  <dcterms:created xsi:type="dcterms:W3CDTF">2021-04-06T17:52:42Z</dcterms:created>
  <dcterms:modified xsi:type="dcterms:W3CDTF">2021-04-06T19:44:01Z</dcterms:modified>
</cp:coreProperties>
</file>